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6" r:id="rId1"/>
  </p:sldMasterIdLst>
  <p:notesMasterIdLst>
    <p:notesMasterId r:id="rId97"/>
  </p:notesMasterIdLst>
  <p:sldIdLst>
    <p:sldId id="256" r:id="rId2"/>
    <p:sldId id="315" r:id="rId3"/>
    <p:sldId id="323" r:id="rId4"/>
    <p:sldId id="322" r:id="rId5"/>
    <p:sldId id="258" r:id="rId6"/>
    <p:sldId id="316" r:id="rId7"/>
    <p:sldId id="404" r:id="rId8"/>
    <p:sldId id="317" r:id="rId9"/>
    <p:sldId id="405" r:id="rId10"/>
    <p:sldId id="318" r:id="rId11"/>
    <p:sldId id="319"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406"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7" r:id="rId57"/>
    <p:sldId id="368" r:id="rId58"/>
    <p:sldId id="369" r:id="rId59"/>
    <p:sldId id="370" r:id="rId60"/>
    <p:sldId id="407" r:id="rId61"/>
    <p:sldId id="371" r:id="rId62"/>
    <p:sldId id="372" r:id="rId63"/>
    <p:sldId id="408" r:id="rId64"/>
    <p:sldId id="373" r:id="rId65"/>
    <p:sldId id="374" r:id="rId66"/>
    <p:sldId id="409"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5" r:id="rId85"/>
    <p:sldId id="366" r:id="rId86"/>
    <p:sldId id="392" r:id="rId87"/>
    <p:sldId id="393" r:id="rId88"/>
    <p:sldId id="397" r:id="rId89"/>
    <p:sldId id="398" r:id="rId90"/>
    <p:sldId id="399" r:id="rId91"/>
    <p:sldId id="400" r:id="rId92"/>
    <p:sldId id="401" r:id="rId93"/>
    <p:sldId id="402" r:id="rId94"/>
    <p:sldId id="403" r:id="rId95"/>
    <p:sldId id="4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9" d="100"/>
          <a:sy n="89" d="100"/>
        </p:scale>
        <p:origin x="20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6/5/2021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036652A-F24F-46CF-AA86-FB4FB09393AD}"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27868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B6B6B6-6F28-44EA-AE0C-67CBD3B20164}"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30195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1CD19C-DD0A-44CC-B40D-AE4C79299F57}"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9440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5CA21A-783E-4E94-97C3-CE448E5421D5}"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20005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C52B51-FDE2-473C-AB87-61E06B863BCE}"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606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AE48B4-5977-4D18-BAC0-025CA2C3EFCA}" type="datetime1">
              <a:rPr lang="en-US" smtClean="0"/>
              <a:t>6/5/2021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587622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EE60EA-89B8-4F8C-9E0D-5A787E2B803B}" type="datetime1">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6756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F45DE0-B030-4C11-83B9-817E359E2549}" type="datetime1">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629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AF8E5B-1A25-4832-8A12-3295B4F3A0CD}" type="datetime1">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706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60B94-31FE-4E21-9E99-35F24E39B939}" type="datetime1">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37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BC8D1A-E935-4E76-9402-5AEFF2F03C36}" type="datetime1">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05327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524008-2765-491A-A375-27177622C1C9}" type="datetime1">
              <a:rPr lang="en-US" smtClean="0"/>
              <a:t>6/5/2021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483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802BE61-08CF-4964-8286-5A4DD1066288}" type="datetime1">
              <a:rPr lang="en-US" smtClean="0"/>
              <a:t>6/5/2021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9107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1B136-F0A2-4151-9D83-49165EFF16E0}" type="datetime1">
              <a:rPr lang="en-US" smtClean="0"/>
              <a:t>6/5/2021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383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CF583B-7F21-4D0D-95F7-72A65A55DE4F}" type="datetime1">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3900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C37EF-6244-4D81-8798-D74E18119F3C}" type="datetime1">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733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8AC0A3C-C32D-403A-83E7-7107A6230E9C}" type="datetime1">
              <a:rPr lang="en-US" smtClean="0"/>
              <a:t>6/5/2021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0638710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smtClean="0">
                <a:solidFill>
                  <a:schemeClr val="accent2"/>
                </a:solidFill>
                <a:effectLst/>
                <a:latin typeface="Garamond" panose="02020404030301010803" pitchFamily="18" charset="0"/>
                <a:cs typeface="Arial" panose="020B0604020202020204" pitchFamily="34" charset="0"/>
              </a:rPr>
              <a:t>HOUSING </a:t>
            </a:r>
            <a:r>
              <a:rPr lang="en-US" b="1" dirty="0" smtClean="0">
                <a:solidFill>
                  <a:schemeClr val="accent2"/>
                </a:solidFill>
                <a:effectLst/>
                <a:latin typeface="Garamond" panose="02020404030301010803" pitchFamily="18" charset="0"/>
                <a:cs typeface="Arial" panose="020B0604020202020204" pitchFamily="34" charset="0"/>
              </a:rPr>
              <a:t>PROJECT</a:t>
            </a:r>
            <a:endParaRPr lang="en-US" sz="6600" b="1" dirty="0">
              <a:solidFill>
                <a:schemeClr val="accent2"/>
              </a:solidFill>
              <a:effectLst/>
              <a:latin typeface="Garamond" panose="02020404030301010803" pitchFamily="18" charset="0"/>
              <a:cs typeface="Arial" panose="020B0604020202020204" pitchFamily="34" charset="0"/>
            </a:endParaRPr>
          </a:p>
        </p:txBody>
      </p:sp>
      <p:sp>
        <p:nvSpPr>
          <p:cNvPr id="3" name="Subtitle 2"/>
          <p:cNvSpPr>
            <a:spLocks noGrp="1"/>
          </p:cNvSpPr>
          <p:nvPr>
            <p:ph type="subTitle" idx="1"/>
          </p:nvPr>
        </p:nvSpPr>
        <p:spPr>
          <a:xfrm>
            <a:off x="6349525" y="3995250"/>
            <a:ext cx="3102949" cy="882557"/>
          </a:xfrm>
        </p:spPr>
        <p:txBody>
          <a:bodyPr vert="horz" lIns="91440" tIns="45720" rIns="91440" bIns="45720" rtlCol="0" anchor="t">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Submitted by :</a:t>
            </a:r>
          </a:p>
          <a:p>
            <a:r>
              <a:rPr lang="en-US" sz="2800" b="1" dirty="0" smtClean="0">
                <a:solidFill>
                  <a:schemeClr val="accent1">
                    <a:lumMod val="75000"/>
                  </a:schemeClr>
                </a:solidFill>
                <a:latin typeface="Arial" panose="020B0604020202020204" pitchFamily="34" charset="0"/>
                <a:cs typeface="Arial" panose="020B0604020202020204" pitchFamily="34" charset="0"/>
              </a:rPr>
              <a:t>Vaishali shukla</a:t>
            </a:r>
            <a:endParaRPr lang="en-US" sz="2800" b="1" dirty="0">
              <a:solidFill>
                <a:schemeClr val="accent1">
                  <a:lumMod val="75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570702"/>
            <a:ext cx="90031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Houses </a:t>
            </a:r>
            <a:r>
              <a:rPr lang="en-US" sz="2800" dirty="0">
                <a:latin typeface="Arial" panose="020B0604020202020204" pitchFamily="34" charset="0"/>
                <a:cs typeface="Arial" panose="020B0604020202020204" pitchFamily="34" charset="0"/>
              </a:rPr>
              <a:t>are one of the necessary need of each and every person around the globe and therefore housing and real estate market is one of the markets which is one of the major contributors in the world’s economy. </a:t>
            </a:r>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Data </a:t>
            </a:r>
            <a:r>
              <a:rPr lang="en-US" sz="2800" dirty="0">
                <a:latin typeface="Arial" panose="020B0604020202020204" pitchFamily="34" charset="0"/>
                <a:cs typeface="Arial" panose="020B0604020202020204" pitchFamily="34" charset="0"/>
              </a:rPr>
              <a:t>science comes as a very important tool to solve problems in the domain to help the companies increase their overall revenue, profits, improving their marketing strategies and focusing on changing trends in house sales and purchases. </a:t>
            </a:r>
          </a:p>
        </p:txBody>
      </p:sp>
      <p:sp>
        <p:nvSpPr>
          <p:cNvPr id="6" name="Slide Number Placeholder 5"/>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10198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570702"/>
            <a:ext cx="1170507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Predictive </a:t>
            </a:r>
            <a:r>
              <a:rPr lang="en-US" sz="2800" dirty="0">
                <a:latin typeface="Arial" panose="020B0604020202020204" pitchFamily="34" charset="0"/>
                <a:cs typeface="Arial" panose="020B0604020202020204" pitchFamily="34" charset="0"/>
              </a:rPr>
              <a:t>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822653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839" y="2118716"/>
            <a:ext cx="8611469" cy="286232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ANALYTICAL PROBLEM </a:t>
            </a:r>
            <a:endParaRPr lang="en-IN" sz="6000" b="1" dirty="0" smtClean="0">
              <a:solidFill>
                <a:schemeClr val="accent2"/>
              </a:solidFill>
              <a:latin typeface="Garamond" panose="02020404030301010803" pitchFamily="18" charset="0"/>
              <a:cs typeface="Arial" panose="020B0604020202020204" pitchFamily="34" charset="0"/>
            </a:endParaRPr>
          </a:p>
          <a:p>
            <a:pPr algn="ctr"/>
            <a:r>
              <a:rPr lang="en-IN" sz="6000" b="1" dirty="0" smtClean="0">
                <a:solidFill>
                  <a:schemeClr val="accent2"/>
                </a:solidFill>
                <a:latin typeface="Garamond" panose="02020404030301010803" pitchFamily="18" charset="0"/>
                <a:cs typeface="Arial" panose="020B0604020202020204" pitchFamily="34" charset="0"/>
              </a:rPr>
              <a:t>FRAMING</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318141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41691" y="4217937"/>
            <a:ext cx="7932312"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279120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539153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8305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798087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9579" y="1588769"/>
            <a:ext cx="4825347" cy="3982719"/>
          </a:xfrm>
          <a:prstGeom prst="rect">
            <a:avLst/>
          </a:prstGeom>
        </p:spPr>
      </p:pic>
      <p:pic>
        <p:nvPicPr>
          <p:cNvPr id="6" name="Picture 5"/>
          <p:cNvPicPr/>
          <p:nvPr/>
        </p:nvPicPr>
        <p:blipFill>
          <a:blip r:embed="rId3"/>
          <a:stretch>
            <a:fillRect/>
          </a:stretch>
        </p:blipFill>
        <p:spPr>
          <a:xfrm>
            <a:off x="4059252" y="1862982"/>
            <a:ext cx="5932705" cy="3708507"/>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312975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73380" y="1983740"/>
            <a:ext cx="4813917" cy="3385820"/>
          </a:xfrm>
          <a:prstGeom prst="rect">
            <a:avLst/>
          </a:prstGeom>
        </p:spPr>
      </p:pic>
      <p:pic>
        <p:nvPicPr>
          <p:cNvPr id="8" name="Picture 7"/>
          <p:cNvPicPr/>
          <p:nvPr/>
        </p:nvPicPr>
        <p:blipFill>
          <a:blip r:embed="rId3"/>
          <a:stretch>
            <a:fillRect/>
          </a:stretch>
        </p:blipFill>
        <p:spPr>
          <a:xfrm>
            <a:off x="4879649" y="1983740"/>
            <a:ext cx="4016523"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934322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021362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959" y="126457"/>
            <a:ext cx="10972800" cy="6280030"/>
          </a:xfrm>
        </p:spPr>
        <p:txBody>
          <a:bodyPr>
            <a:noAutofit/>
          </a:bodyPr>
          <a:lstStyle/>
          <a:p>
            <a:pPr marL="109728" indent="0">
              <a:buNone/>
            </a:pPr>
            <a:r>
              <a:rPr lang="en-US" sz="3200" b="1" dirty="0" smtClean="0">
                <a:solidFill>
                  <a:srgbClr val="C00000"/>
                </a:solidFill>
                <a:latin typeface="Arial" panose="020B0604020202020204" pitchFamily="34" charset="0"/>
                <a:cs typeface="Arial" panose="020B0604020202020204" pitchFamily="34" charset="0"/>
              </a:rPr>
              <a:t>          </a:t>
            </a:r>
            <a:r>
              <a:rPr lang="en-US" sz="3200" b="1" dirty="0" smtClean="0">
                <a:solidFill>
                  <a:schemeClr val="accent2"/>
                </a:solidFill>
                <a:latin typeface="Garamond" panose="02020404030301010803" pitchFamily="18" charset="0"/>
                <a:cs typeface="Arial" panose="020B0604020202020204" pitchFamily="34" charset="0"/>
              </a:rPr>
              <a:t>TABLE </a:t>
            </a:r>
            <a:r>
              <a:rPr lang="en-US" sz="3200" b="1" dirty="0">
                <a:solidFill>
                  <a:schemeClr val="accent2"/>
                </a:solidFill>
                <a:latin typeface="Garamond" panose="02020404030301010803" pitchFamily="18" charset="0"/>
                <a:cs typeface="Arial" panose="020B0604020202020204" pitchFamily="34" charset="0"/>
              </a:rPr>
              <a:t>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endParaRPr lang="en-US" sz="2000" b="1" dirty="0" smtClean="0">
              <a:solidFill>
                <a:schemeClr val="accent2"/>
              </a:solidFill>
              <a:latin typeface="Garamond" panose="02020404030301010803" pitchFamily="18"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INTRODUCTION	</a:t>
            </a:r>
          </a:p>
          <a:p>
            <a:pPr lvl="1"/>
            <a:r>
              <a:rPr lang="en-US" sz="1600" b="1" dirty="0" smtClean="0">
                <a:latin typeface="Arial" panose="020B0604020202020204" pitchFamily="34" charset="0"/>
                <a:cs typeface="Arial" panose="020B0604020202020204" pitchFamily="34" charset="0"/>
              </a:rPr>
              <a:t>BUSINESS </a:t>
            </a:r>
            <a:r>
              <a:rPr lang="en-US" sz="1600" b="1" dirty="0">
                <a:latin typeface="Arial" panose="020B0604020202020204" pitchFamily="34" charset="0"/>
                <a:cs typeface="Arial" panose="020B0604020202020204" pitchFamily="34" charset="0"/>
              </a:rPr>
              <a:t>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endParaRPr lang="en-US" sz="1600" b="1" dirty="0" smtClean="0">
              <a:latin typeface="Arial" panose="020B0604020202020204" pitchFamily="34" charset="0"/>
              <a:cs typeface="Arial" panose="020B0604020202020204" pitchFamily="34" charset="0"/>
            </a:endParaRP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Some </a:t>
            </a:r>
            <a:r>
              <a:rPr lang="en-IN" sz="2800" dirty="0">
                <a:latin typeface="Arial" panose="020B0604020202020204" pitchFamily="34" charset="0"/>
                <a:cs typeface="Arial" panose="020B0604020202020204" pitchFamily="34" charset="0"/>
              </a:rPr>
              <a:t>unused columns have been deleted and even some columns have been bifurcated which was used in the prediction.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293042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05736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07134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22095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251133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640699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26</a:t>
            </a:fld>
            <a:endParaRPr lang="en-US"/>
          </a:p>
        </p:txBody>
      </p:sp>
      <p:pic>
        <p:nvPicPr>
          <p:cNvPr id="4" name="Picture 3"/>
          <p:cNvPicPr>
            <a:picLocks noChangeAspect="1"/>
          </p:cNvPicPr>
          <p:nvPr/>
        </p:nvPicPr>
        <p:blipFill>
          <a:blip r:embed="rId2"/>
          <a:stretch>
            <a:fillRect/>
          </a:stretch>
        </p:blipFill>
        <p:spPr>
          <a:xfrm>
            <a:off x="1726250" y="3654083"/>
            <a:ext cx="5276850" cy="1190625"/>
          </a:xfrm>
          <a:prstGeom prst="rect">
            <a:avLst/>
          </a:prstGeom>
        </p:spPr>
      </p:pic>
    </p:spTree>
    <p:extLst>
      <p:ext uri="{BB962C8B-B14F-4D97-AF65-F5344CB8AC3E}">
        <p14:creationId xmlns:p14="http://schemas.microsoft.com/office/powerpoint/2010/main" val="1634173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pic>
        <p:nvPicPr>
          <p:cNvPr id="3" name="Picture 2"/>
          <p:cNvPicPr>
            <a:picLocks noChangeAspect="1"/>
          </p:cNvPicPr>
          <p:nvPr/>
        </p:nvPicPr>
        <p:blipFill>
          <a:blip r:embed="rId2"/>
          <a:stretch>
            <a:fillRect/>
          </a:stretch>
        </p:blipFill>
        <p:spPr>
          <a:xfrm>
            <a:off x="1018288" y="290734"/>
            <a:ext cx="7572375" cy="6715125"/>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421737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INPUTS- LOGIC- OUTPUT RELATIONSHIPS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78434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endParaRPr lang="en-US" sz="2000" b="1" dirty="0" smtClean="0">
              <a:latin typeface="Arial" panose="020B0604020202020204" pitchFamily="34" charset="0"/>
              <a:cs typeface="Arial" panose="020B0604020202020204" pitchFamily="34" charset="0"/>
            </a:endParaRPr>
          </a:p>
          <a:p>
            <a:pPr lvl="1"/>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MODEL/S DEVELOPMENT AND EVALUATION	</a:t>
            </a:r>
          </a:p>
          <a:p>
            <a:pPr lvl="1"/>
            <a:r>
              <a:rPr lang="en-US" b="1" dirty="0">
                <a:latin typeface="Arial" panose="020B0604020202020204" pitchFamily="34" charset="0"/>
                <a:cs typeface="Arial" panose="020B0604020202020204" pitchFamily="34" charset="0"/>
              </a:rPr>
              <a:t>IDENTIFICATION OF POSSIBLE PROBLEM-SOLVING APPROACHES (METHODS)	</a:t>
            </a:r>
          </a:p>
          <a:p>
            <a:pPr lvl="1"/>
            <a:r>
              <a:rPr lang="en-US" b="1" dirty="0" smtClean="0">
                <a:latin typeface="Arial" panose="020B0604020202020204" pitchFamily="34" charset="0"/>
                <a:cs typeface="Arial" panose="020B0604020202020204" pitchFamily="34" charset="0"/>
              </a:rPr>
              <a:t>TESTING </a:t>
            </a:r>
            <a:r>
              <a:rPr lang="en-US" b="1" dirty="0">
                <a:latin typeface="Arial" panose="020B0604020202020204" pitchFamily="34" charset="0"/>
                <a:cs typeface="Arial" panose="020B0604020202020204" pitchFamily="34" charset="0"/>
              </a:rPr>
              <a:t>OF IDENTIFIED APPROACHES (ALGORITHMS)	</a:t>
            </a:r>
          </a:p>
          <a:p>
            <a:pPr lvl="1"/>
            <a:r>
              <a:rPr lang="en-US" b="1" dirty="0">
                <a:latin typeface="Arial" panose="020B0604020202020204" pitchFamily="34" charset="0"/>
                <a:cs typeface="Arial" panose="020B0604020202020204" pitchFamily="34" charset="0"/>
              </a:rPr>
              <a:t>RUN AND EVALUATE SELECTED MODELS	</a:t>
            </a:r>
          </a:p>
          <a:p>
            <a:pPr lvl="1"/>
            <a:r>
              <a:rPr lang="en-US" b="1" dirty="0">
                <a:latin typeface="Arial" panose="020B0604020202020204" pitchFamily="34" charset="0"/>
                <a:cs typeface="Arial" panose="020B0604020202020204" pitchFamily="34" charset="0"/>
              </a:rPr>
              <a:t>KEY METRICS FOR SUCCESS IN SOLVING PROBLEM UNDER CONSIDERATION	</a:t>
            </a:r>
          </a:p>
          <a:p>
            <a:pPr lvl="1"/>
            <a:r>
              <a:rPr lang="en-US" b="1" dirty="0">
                <a:latin typeface="Arial" panose="020B0604020202020204" pitchFamily="34" charset="0"/>
                <a:cs typeface="Arial" panose="020B0604020202020204" pitchFamily="34" charset="0"/>
              </a:rPr>
              <a:t>VISUALIZATIONS</a:t>
            </a:r>
          </a:p>
          <a:p>
            <a:pPr lvl="1"/>
            <a:r>
              <a:rPr lang="en-US" b="1" dirty="0" smtClean="0">
                <a:latin typeface="Arial" panose="020B0604020202020204" pitchFamily="34" charset="0"/>
                <a:cs typeface="Arial" panose="020B0604020202020204" pitchFamily="34" charset="0"/>
              </a:rPr>
              <a:t>INTERPRETATION </a:t>
            </a:r>
            <a:r>
              <a:rPr lang="en-US" b="1" dirty="0">
                <a:latin typeface="Arial" panose="020B0604020202020204" pitchFamily="34" charset="0"/>
                <a:cs typeface="Arial" panose="020B0604020202020204" pitchFamily="34" charset="0"/>
              </a:rPr>
              <a:t>OF THE RESULTS</a:t>
            </a:r>
            <a:r>
              <a:rPr lang="en-US" sz="1600" b="1"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356428" y="320258"/>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HARDWARE AND SOFTWARE REQUIREMENTS AND TOOLS USED</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30</a:t>
            </a:fld>
            <a:endParaRPr lang="en-US"/>
          </a:p>
        </p:txBody>
      </p:sp>
      <p:sp>
        <p:nvSpPr>
          <p:cNvPr id="2" name="TextBox 1"/>
          <p:cNvSpPr txBox="1"/>
          <p:nvPr/>
        </p:nvSpPr>
        <p:spPr>
          <a:xfrm>
            <a:off x="700755" y="2512464"/>
            <a:ext cx="7383566" cy="2246769"/>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Jupyter Notebook (Anaconda 3) – Python 3.7.3</a:t>
            </a:r>
          </a:p>
          <a:p>
            <a:r>
              <a:rPr lang="en-IN" sz="28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893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74514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410235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78619" y="59372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514996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0116"/>
            <a:ext cx="10254953" cy="3785652"/>
          </a:xfrm>
          <a:prstGeom prst="rect">
            <a:avLst/>
          </a:prstGeom>
        </p:spPr>
        <p:txBody>
          <a:bodyPr wrap="squar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MODEL/S  DEVELOPMENT</a:t>
            </a:r>
          </a:p>
          <a:p>
            <a:pPr algn="ctr"/>
            <a:r>
              <a:rPr lang="en-IN" sz="6000" b="1" dirty="0" smtClean="0">
                <a:solidFill>
                  <a:schemeClr val="accent2"/>
                </a:solidFill>
                <a:latin typeface="Garamond" panose="02020404030301010803" pitchFamily="18" charset="0"/>
                <a:cs typeface="Arial" panose="020B0604020202020204" pitchFamily="34" charset="0"/>
              </a:rPr>
              <a:t> AND</a:t>
            </a:r>
          </a:p>
          <a:p>
            <a:pPr algn="ctr"/>
            <a:r>
              <a:rPr lang="en-IN" sz="6000" b="1" dirty="0" smtClean="0">
                <a:solidFill>
                  <a:schemeClr val="accent2"/>
                </a:solidFill>
                <a:latin typeface="Garamond" panose="02020404030301010803" pitchFamily="18" charset="0"/>
                <a:cs typeface="Arial" panose="020B0604020202020204" pitchFamily="34" charset="0"/>
              </a:rPr>
              <a:t> </a:t>
            </a:r>
            <a:r>
              <a:rPr lang="en-IN" sz="6000" b="1" dirty="0">
                <a:solidFill>
                  <a:schemeClr val="accent2"/>
                </a:solidFill>
                <a:latin typeface="Garamond" panose="02020404030301010803" pitchFamily="18" charset="0"/>
                <a:cs typeface="Arial" panose="020B0604020202020204" pitchFamily="34" charset="0"/>
              </a:rPr>
              <a:t>EVALUATION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153760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a:t>
            </a:r>
            <a:r>
              <a:rPr lang="en-IN" sz="2800" dirty="0" err="1" smtClean="0">
                <a:latin typeface="Arial" panose="020B0604020202020204" pitchFamily="34" charset="0"/>
                <a:cs typeface="Arial" panose="020B0604020202020204" pitchFamily="34" charset="0"/>
              </a:rPr>
              <a:t>insorization</a:t>
            </a: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7245844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402762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555986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55970" y="1041766"/>
            <a:ext cx="5731510" cy="3390900"/>
          </a:xfrm>
          <a:prstGeom prst="rect">
            <a:avLst/>
          </a:prstGeom>
        </p:spPr>
      </p:pic>
      <p:pic>
        <p:nvPicPr>
          <p:cNvPr id="5" name="Picture 4"/>
          <p:cNvPicPr/>
          <p:nvPr/>
        </p:nvPicPr>
        <p:blipFill>
          <a:blip r:embed="rId3"/>
          <a:stretch>
            <a:fillRect/>
          </a:stretch>
        </p:blipFill>
        <p:spPr>
          <a:xfrm>
            <a:off x="5370427" y="2593257"/>
            <a:ext cx="5676900" cy="40995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715735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1150" y="1041766"/>
            <a:ext cx="5731510" cy="3878580"/>
          </a:xfrm>
          <a:prstGeom prst="rect">
            <a:avLst/>
          </a:prstGeom>
        </p:spPr>
      </p:pic>
      <p:pic>
        <p:nvPicPr>
          <p:cNvPr id="7" name="Picture 6"/>
          <p:cNvPicPr/>
          <p:nvPr/>
        </p:nvPicPr>
        <p:blipFill>
          <a:blip r:embed="rId3"/>
          <a:stretch>
            <a:fillRect/>
          </a:stretch>
        </p:blipFill>
        <p:spPr>
          <a:xfrm>
            <a:off x="5733163" y="2284469"/>
            <a:ext cx="5715000" cy="4716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789537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81000" y="1146810"/>
            <a:ext cx="5715000" cy="4716780"/>
          </a:xfrm>
          <a:prstGeom prst="rect">
            <a:avLst/>
          </a:prstGeom>
        </p:spPr>
      </p:pic>
      <p:pic>
        <p:nvPicPr>
          <p:cNvPr id="8" name="Picture 7"/>
          <p:cNvPicPr/>
          <p:nvPr/>
        </p:nvPicPr>
        <p:blipFill>
          <a:blip r:embed="rId3"/>
          <a:stretch>
            <a:fillRect/>
          </a:stretch>
        </p:blipFill>
        <p:spPr>
          <a:xfrm>
            <a:off x="6190004" y="4083115"/>
            <a:ext cx="5731510" cy="164719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080741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339774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275317" y="3471729"/>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418985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5855970" y="2733647"/>
            <a:ext cx="5318760" cy="3672840"/>
          </a:xfrm>
          <a:prstGeom prst="rect">
            <a:avLst/>
          </a:prstGeom>
        </p:spPr>
      </p:pic>
      <p:pic>
        <p:nvPicPr>
          <p:cNvPr id="9" name="Picture 8"/>
          <p:cNvPicPr/>
          <p:nvPr/>
        </p:nvPicPr>
        <p:blipFill>
          <a:blip r:embed="rId4"/>
          <a:stretch>
            <a:fillRect/>
          </a:stretch>
        </p:blipFill>
        <p:spPr>
          <a:xfrm>
            <a:off x="2291804" y="6071504"/>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768386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3439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12854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42891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686536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17690" y="1121422"/>
            <a:ext cx="5478780" cy="5623560"/>
          </a:xfrm>
          <a:prstGeom prst="rect">
            <a:avLst/>
          </a:prstGeom>
        </p:spPr>
      </p:pic>
      <p:pic>
        <p:nvPicPr>
          <p:cNvPr id="7" name="Picture 6"/>
          <p:cNvPicPr/>
          <p:nvPr/>
        </p:nvPicPr>
        <p:blipFill>
          <a:blip r:embed="rId3"/>
          <a:stretch>
            <a:fillRect/>
          </a:stretch>
        </p:blipFill>
        <p:spPr>
          <a:xfrm>
            <a:off x="6399589" y="3749106"/>
            <a:ext cx="2697480"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210672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2"/>
                </a:solidFill>
                <a:latin typeface="Garamond" panose="02020404030301010803" pitchFamily="18" charset="0"/>
                <a:cs typeface="Arial" panose="020B0604020202020204" pitchFamily="34" charset="0"/>
              </a:rPr>
              <a:t>BUSINESS PROBLEM FRAMING </a:t>
            </a:r>
            <a:endParaRPr lang="en-US"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58924" y="1179789"/>
            <a:ext cx="9280733"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smtClean="0">
              <a:latin typeface="Arial" panose="020B0604020202020204" pitchFamily="34" charset="0"/>
              <a:cs typeface="Arial" panose="020B0604020202020204" pitchFamily="34" charset="0"/>
            </a:endParaRPr>
          </a:p>
          <a:p>
            <a:pPr algn="just"/>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smtClean="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endParaRPr lang="en-US" sz="2800" dirty="0">
              <a:latin typeface="Arial" panose="020B0604020202020204" pitchFamily="34" charset="0"/>
              <a:ea typeface="+mn-lt"/>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23309" y="1257300"/>
            <a:ext cx="5570220" cy="5760720"/>
          </a:xfrm>
          <a:prstGeom prst="rect">
            <a:avLst/>
          </a:prstGeom>
        </p:spPr>
      </p:pic>
      <p:pic>
        <p:nvPicPr>
          <p:cNvPr id="8" name="Picture 7"/>
          <p:cNvPicPr/>
          <p:nvPr/>
        </p:nvPicPr>
        <p:blipFill>
          <a:blip r:embed="rId3"/>
          <a:stretch>
            <a:fillRect/>
          </a:stretch>
        </p:blipFill>
        <p:spPr>
          <a:xfrm>
            <a:off x="6046577" y="3214714"/>
            <a:ext cx="239268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8528414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8650" y="1005840"/>
            <a:ext cx="5440680" cy="5852160"/>
          </a:xfrm>
          <a:prstGeom prst="rect">
            <a:avLst/>
          </a:prstGeom>
        </p:spPr>
      </p:pic>
      <p:pic>
        <p:nvPicPr>
          <p:cNvPr id="7" name="Picture 6"/>
          <p:cNvPicPr/>
          <p:nvPr/>
        </p:nvPicPr>
        <p:blipFill>
          <a:blip r:embed="rId3"/>
          <a:stretch>
            <a:fillRect/>
          </a:stretch>
        </p:blipFill>
        <p:spPr>
          <a:xfrm>
            <a:off x="5116046" y="3069773"/>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3216439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689610" y="1041766"/>
            <a:ext cx="5509260" cy="5638800"/>
          </a:xfrm>
          <a:prstGeom prst="rect">
            <a:avLst/>
          </a:prstGeom>
        </p:spPr>
      </p:pic>
      <p:pic>
        <p:nvPicPr>
          <p:cNvPr id="8" name="Picture 7"/>
          <p:cNvPicPr/>
          <p:nvPr/>
        </p:nvPicPr>
        <p:blipFill>
          <a:blip r:embed="rId3"/>
          <a:stretch>
            <a:fillRect/>
          </a:stretch>
        </p:blipFill>
        <p:spPr>
          <a:xfrm>
            <a:off x="6280572" y="3132622"/>
            <a:ext cx="2651760"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964229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422412" y="874564"/>
            <a:ext cx="5379720" cy="5334000"/>
          </a:xfrm>
          <a:prstGeom prst="rect">
            <a:avLst/>
          </a:prstGeom>
        </p:spPr>
      </p:pic>
      <p:pic>
        <p:nvPicPr>
          <p:cNvPr id="7" name="Picture 6"/>
          <p:cNvPicPr/>
          <p:nvPr/>
        </p:nvPicPr>
        <p:blipFill>
          <a:blip r:embed="rId3"/>
          <a:stretch>
            <a:fillRect/>
          </a:stretch>
        </p:blipFill>
        <p:spPr>
          <a:xfrm>
            <a:off x="6287675" y="3278674"/>
            <a:ext cx="24460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199422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73679" y="990600"/>
            <a:ext cx="5265420" cy="5554980"/>
          </a:xfrm>
          <a:prstGeom prst="rect">
            <a:avLst/>
          </a:prstGeom>
        </p:spPr>
      </p:pic>
      <p:pic>
        <p:nvPicPr>
          <p:cNvPr id="8" name="Picture 7"/>
          <p:cNvPicPr/>
          <p:nvPr/>
        </p:nvPicPr>
        <p:blipFill>
          <a:blip r:embed="rId3"/>
          <a:stretch>
            <a:fillRect/>
          </a:stretch>
        </p:blipFill>
        <p:spPr>
          <a:xfrm>
            <a:off x="6546042" y="3364551"/>
            <a:ext cx="2727960"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279974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69570" y="1041766"/>
            <a:ext cx="5547360" cy="5471160"/>
          </a:xfrm>
          <a:prstGeom prst="rect">
            <a:avLst/>
          </a:prstGeom>
        </p:spPr>
      </p:pic>
      <p:pic>
        <p:nvPicPr>
          <p:cNvPr id="7" name="Picture 6"/>
          <p:cNvPicPr/>
          <p:nvPr/>
        </p:nvPicPr>
        <p:blipFill>
          <a:blip r:embed="rId3"/>
          <a:stretch>
            <a:fillRect/>
          </a:stretch>
        </p:blipFill>
        <p:spPr>
          <a:xfrm>
            <a:off x="6080316" y="3227887"/>
            <a:ext cx="2346960"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216187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816123" y="1049627"/>
            <a:ext cx="5372100" cy="5356860"/>
          </a:xfrm>
          <a:prstGeom prst="rect">
            <a:avLst/>
          </a:prstGeom>
        </p:spPr>
      </p:pic>
      <p:pic>
        <p:nvPicPr>
          <p:cNvPr id="8" name="Picture 7"/>
          <p:cNvPicPr/>
          <p:nvPr/>
        </p:nvPicPr>
        <p:blipFill>
          <a:blip r:embed="rId3"/>
          <a:stretch>
            <a:fillRect/>
          </a:stretch>
        </p:blipFill>
        <p:spPr>
          <a:xfrm>
            <a:off x="6629862" y="3038644"/>
            <a:ext cx="26441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5481845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1088164" y="1140294"/>
            <a:ext cx="5021580" cy="5593080"/>
          </a:xfrm>
          <a:prstGeom prst="rect">
            <a:avLst/>
          </a:prstGeom>
        </p:spPr>
      </p:pic>
      <p:pic>
        <p:nvPicPr>
          <p:cNvPr id="7" name="Picture 6"/>
          <p:cNvPicPr/>
          <p:nvPr/>
        </p:nvPicPr>
        <p:blipFill>
          <a:blip r:embed="rId3"/>
          <a:stretch>
            <a:fillRect/>
          </a:stretch>
        </p:blipFill>
        <p:spPr>
          <a:xfrm>
            <a:off x="6288192" y="3350094"/>
            <a:ext cx="26441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40001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8130768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4966821" y="1462007"/>
            <a:ext cx="4373880" cy="38100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638809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CONCEPTUAL BACKGROUND OF </a:t>
            </a:r>
            <a:r>
              <a:rPr lang="en-IN" sz="3200" b="1" i="1" dirty="0" smtClean="0">
                <a:solidFill>
                  <a:schemeClr val="accent2"/>
                </a:solidFill>
                <a:latin typeface="Garamond" panose="02020404030301010803" pitchFamily="18" charset="0"/>
                <a:cs typeface="Arial" panose="020B0604020202020204" pitchFamily="34" charset="0"/>
              </a:rPr>
              <a:t>THE  </a:t>
            </a:r>
            <a:r>
              <a:rPr lang="en-IN" sz="3200" b="1" i="1" dirty="0">
                <a:solidFill>
                  <a:schemeClr val="accent2"/>
                </a:solidFill>
                <a:latin typeface="Garamond" panose="02020404030301010803" pitchFamily="18" charset="0"/>
                <a:cs typeface="Arial" panose="020B0604020202020204" pitchFamily="34" charset="0"/>
              </a:rPr>
              <a:t>DOMAIN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2" y="1570702"/>
            <a:ext cx="95842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endParaRPr lang="en-IN"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For </a:t>
            </a:r>
            <a:r>
              <a:rPr lang="en-IN" sz="2800" dirty="0">
                <a:latin typeface="Arial" panose="020B0604020202020204" pitchFamily="34" charset="0"/>
                <a:cs typeface="Arial" panose="020B0604020202020204" pitchFamily="34" charset="0"/>
              </a:rPr>
              <a:t>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60</a:t>
            </a:fld>
            <a:endParaRPr lang="en-US"/>
          </a:p>
        </p:txBody>
      </p:sp>
      <p:pic>
        <p:nvPicPr>
          <p:cNvPr id="3" name="Picture 2"/>
          <p:cNvPicPr/>
          <p:nvPr/>
        </p:nvPicPr>
        <p:blipFill>
          <a:blip r:embed="rId2"/>
          <a:stretch>
            <a:fillRect/>
          </a:stretch>
        </p:blipFill>
        <p:spPr>
          <a:xfrm>
            <a:off x="881967" y="1583358"/>
            <a:ext cx="4678680" cy="4541520"/>
          </a:xfrm>
          <a:prstGeom prst="rect">
            <a:avLst/>
          </a:prstGeom>
        </p:spPr>
      </p:pic>
      <p:sp>
        <p:nvSpPr>
          <p:cNvPr id="6" name="TextBox 5"/>
          <p:cNvSpPr txBox="1"/>
          <p:nvPr/>
        </p:nvSpPr>
        <p:spPr>
          <a:xfrm>
            <a:off x="478564" y="393107"/>
            <a:ext cx="5255664"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7" name="Picture 6"/>
          <p:cNvPicPr>
            <a:picLocks noChangeAspect="1"/>
          </p:cNvPicPr>
          <p:nvPr/>
        </p:nvPicPr>
        <p:blipFill>
          <a:blip r:embed="rId3"/>
          <a:stretch>
            <a:fillRect/>
          </a:stretch>
        </p:blipFill>
        <p:spPr>
          <a:xfrm>
            <a:off x="5496757" y="1649732"/>
            <a:ext cx="4206605" cy="4054191"/>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840301" y="1630680"/>
            <a:ext cx="4290060" cy="4358640"/>
          </a:xfrm>
          <a:prstGeom prst="rect">
            <a:avLst/>
          </a:prstGeom>
        </p:spPr>
      </p:pic>
      <p:pic>
        <p:nvPicPr>
          <p:cNvPr id="11" name="Picture 10"/>
          <p:cNvPicPr/>
          <p:nvPr/>
        </p:nvPicPr>
        <p:blipFill>
          <a:blip r:embed="rId3"/>
          <a:stretch>
            <a:fillRect/>
          </a:stretch>
        </p:blipFill>
        <p:spPr>
          <a:xfrm>
            <a:off x="5370427" y="174879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3795378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5197053" y="1684020"/>
            <a:ext cx="4709160" cy="41757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530484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63</a:t>
            </a:fld>
            <a:endParaRPr lang="en-US"/>
          </a:p>
        </p:txBody>
      </p:sp>
      <p:pic>
        <p:nvPicPr>
          <p:cNvPr id="3" name="Picture 2"/>
          <p:cNvPicPr/>
          <p:nvPr/>
        </p:nvPicPr>
        <p:blipFill>
          <a:blip r:embed="rId2"/>
          <a:stretch>
            <a:fillRect/>
          </a:stretch>
        </p:blipFill>
        <p:spPr>
          <a:xfrm>
            <a:off x="758866" y="1952099"/>
            <a:ext cx="4511040" cy="4404360"/>
          </a:xfrm>
          <a:prstGeom prst="rect">
            <a:avLst/>
          </a:prstGeom>
        </p:spPr>
      </p:pic>
      <p:sp>
        <p:nvSpPr>
          <p:cNvPr id="5" name="TextBox 4"/>
          <p:cNvSpPr txBox="1"/>
          <p:nvPr/>
        </p:nvSpPr>
        <p:spPr>
          <a:xfrm>
            <a:off x="358923" y="427290"/>
            <a:ext cx="5759866"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6" name="Picture 5"/>
          <p:cNvPicPr/>
          <p:nvPr/>
        </p:nvPicPr>
        <p:blipFill>
          <a:blip r:embed="rId3"/>
          <a:stretch>
            <a:fillRect/>
          </a:stretch>
        </p:blipFill>
        <p:spPr>
          <a:xfrm>
            <a:off x="4781445" y="1952099"/>
            <a:ext cx="4297680" cy="4229100"/>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218309" y="1928206"/>
            <a:ext cx="4663440" cy="4419600"/>
          </a:xfrm>
          <a:prstGeom prst="rect">
            <a:avLst/>
          </a:prstGeom>
        </p:spPr>
      </p:pic>
      <p:pic>
        <p:nvPicPr>
          <p:cNvPr id="11" name="Picture 10"/>
          <p:cNvPicPr/>
          <p:nvPr/>
        </p:nvPicPr>
        <p:blipFill>
          <a:blip r:embed="rId3"/>
          <a:stretch>
            <a:fillRect/>
          </a:stretch>
        </p:blipFill>
        <p:spPr>
          <a:xfrm>
            <a:off x="4952466" y="1911322"/>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0960090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0671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66</a:t>
            </a:fld>
            <a:endParaRPr lang="en-US"/>
          </a:p>
        </p:txBody>
      </p:sp>
      <p:pic>
        <p:nvPicPr>
          <p:cNvPr id="3" name="Picture 2"/>
          <p:cNvPicPr/>
          <p:nvPr/>
        </p:nvPicPr>
        <p:blipFill>
          <a:blip r:embed="rId2"/>
          <a:stretch>
            <a:fillRect/>
          </a:stretch>
        </p:blipFill>
        <p:spPr>
          <a:xfrm>
            <a:off x="1049607" y="2047847"/>
            <a:ext cx="4244340" cy="4358640"/>
          </a:xfrm>
          <a:prstGeom prst="rect">
            <a:avLst/>
          </a:prstGeom>
        </p:spPr>
      </p:pic>
      <p:sp>
        <p:nvSpPr>
          <p:cNvPr id="5" name="TextBox 4"/>
          <p:cNvSpPr txBox="1"/>
          <p:nvPr/>
        </p:nvSpPr>
        <p:spPr>
          <a:xfrm>
            <a:off x="606751" y="427290"/>
            <a:ext cx="4922377"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152203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41314509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906767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751849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689360" y="1376051"/>
            <a:ext cx="845464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endParaRPr lang="en-IN" sz="2800" dirty="0" smtClean="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Similarly </a:t>
            </a:r>
            <a:r>
              <a:rPr lang="en-IN" sz="2800" dirty="0">
                <a:latin typeface="Arial" panose="020B0604020202020204" pitchFamily="34" charset="0"/>
                <a:cs typeface="Arial" panose="020B0604020202020204" pitchFamily="34" charset="0"/>
              </a:rPr>
              <a:t>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113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123840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772682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0761725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464321" y="1041766"/>
            <a:ext cx="5524500" cy="5829300"/>
          </a:xfrm>
          <a:prstGeom prst="rect">
            <a:avLst/>
          </a:prstGeom>
        </p:spPr>
      </p:pic>
      <p:pic>
        <p:nvPicPr>
          <p:cNvPr id="8" name="Picture 7"/>
          <p:cNvPicPr/>
          <p:nvPr/>
        </p:nvPicPr>
        <p:blipFill>
          <a:blip r:embed="rId3"/>
          <a:stretch>
            <a:fillRect/>
          </a:stretch>
        </p:blipFill>
        <p:spPr>
          <a:xfrm>
            <a:off x="6393642" y="3561887"/>
            <a:ext cx="2880360"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41414040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04423" y="1077038"/>
            <a:ext cx="5471160" cy="5829300"/>
          </a:xfrm>
          <a:prstGeom prst="rect">
            <a:avLst/>
          </a:prstGeom>
        </p:spPr>
      </p:pic>
      <p:pic>
        <p:nvPicPr>
          <p:cNvPr id="6" name="Picture 5"/>
          <p:cNvPicPr/>
          <p:nvPr/>
        </p:nvPicPr>
        <p:blipFill>
          <a:blip r:embed="rId3"/>
          <a:stretch>
            <a:fillRect/>
          </a:stretch>
        </p:blipFill>
        <p:spPr>
          <a:xfrm>
            <a:off x="6625662" y="3531872"/>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3284287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28800" y="1041766"/>
            <a:ext cx="5509260" cy="5836920"/>
          </a:xfrm>
          <a:prstGeom prst="rect">
            <a:avLst/>
          </a:prstGeom>
        </p:spPr>
      </p:pic>
      <p:pic>
        <p:nvPicPr>
          <p:cNvPr id="8" name="Picture 7"/>
          <p:cNvPicPr/>
          <p:nvPr/>
        </p:nvPicPr>
        <p:blipFill>
          <a:blip r:embed="rId3"/>
          <a:stretch>
            <a:fillRect/>
          </a:stretch>
        </p:blipFill>
        <p:spPr>
          <a:xfrm>
            <a:off x="6282797" y="3008164"/>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1020434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12268"/>
            <a:ext cx="5570220" cy="5730240"/>
          </a:xfrm>
          <a:prstGeom prst="rect">
            <a:avLst/>
          </a:prstGeom>
        </p:spPr>
      </p:pic>
      <p:pic>
        <p:nvPicPr>
          <p:cNvPr id="6" name="Picture 5"/>
          <p:cNvPicPr/>
          <p:nvPr/>
        </p:nvPicPr>
        <p:blipFill>
          <a:blip r:embed="rId3"/>
          <a:stretch>
            <a:fillRect/>
          </a:stretch>
        </p:blipFill>
        <p:spPr>
          <a:xfrm>
            <a:off x="6964431" y="3015784"/>
            <a:ext cx="26746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15387813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35387" y="1041766"/>
            <a:ext cx="5509260" cy="5692140"/>
          </a:xfrm>
          <a:prstGeom prst="rect">
            <a:avLst/>
          </a:prstGeom>
        </p:spPr>
      </p:pic>
      <p:pic>
        <p:nvPicPr>
          <p:cNvPr id="8" name="Picture 7"/>
          <p:cNvPicPr/>
          <p:nvPr/>
        </p:nvPicPr>
        <p:blipFill>
          <a:blip r:embed="rId3"/>
          <a:stretch>
            <a:fillRect/>
          </a:stretch>
        </p:blipFill>
        <p:spPr>
          <a:xfrm>
            <a:off x="6755613" y="3304864"/>
            <a:ext cx="25298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4240364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12584" y="1193759"/>
            <a:ext cx="5478780" cy="5585460"/>
          </a:xfrm>
          <a:prstGeom prst="rect">
            <a:avLst/>
          </a:prstGeom>
        </p:spPr>
      </p:pic>
      <p:pic>
        <p:nvPicPr>
          <p:cNvPr id="6" name="Picture 5"/>
          <p:cNvPicPr/>
          <p:nvPr/>
        </p:nvPicPr>
        <p:blipFill>
          <a:blip r:embed="rId3"/>
          <a:stretch>
            <a:fillRect/>
          </a:stretch>
        </p:blipFill>
        <p:spPr>
          <a:xfrm>
            <a:off x="6884991" y="3422609"/>
            <a:ext cx="2202180" cy="5638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7003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635238" y="899160"/>
            <a:ext cx="5478780" cy="5547360"/>
          </a:xfrm>
          <a:prstGeom prst="rect">
            <a:avLst/>
          </a:prstGeom>
        </p:spPr>
      </p:pic>
      <p:pic>
        <p:nvPicPr>
          <p:cNvPr id="8" name="Picture 7"/>
          <p:cNvPicPr/>
          <p:nvPr/>
        </p:nvPicPr>
        <p:blipFill>
          <a:blip r:embed="rId3"/>
          <a:stretch>
            <a:fillRect/>
          </a:stretch>
        </p:blipFill>
        <p:spPr>
          <a:xfrm>
            <a:off x="6016845" y="3843756"/>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2363746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REVIEW OF LITERATURE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3D8A56FA-C775-453F-806D-E662A819BCA8}"/>
              </a:ext>
            </a:extLst>
          </p:cNvPr>
          <p:cNvSpPr txBox="1"/>
          <p:nvPr/>
        </p:nvSpPr>
        <p:spPr>
          <a:xfrm>
            <a:off x="337401" y="1570702"/>
            <a:ext cx="92851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102614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41766"/>
            <a:ext cx="5463540" cy="5654040"/>
          </a:xfrm>
          <a:prstGeom prst="rect">
            <a:avLst/>
          </a:prstGeom>
        </p:spPr>
      </p:pic>
      <p:pic>
        <p:nvPicPr>
          <p:cNvPr id="6" name="Picture 5"/>
          <p:cNvPicPr/>
          <p:nvPr/>
        </p:nvPicPr>
        <p:blipFill>
          <a:blip r:embed="rId3"/>
          <a:stretch>
            <a:fillRect/>
          </a:stretch>
        </p:blipFill>
        <p:spPr>
          <a:xfrm>
            <a:off x="7620036" y="3062528"/>
            <a:ext cx="2225040"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24057397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42380942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39093552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3361653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smtClean="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smtClean="0">
                <a:solidFill>
                  <a:schemeClr val="accent2"/>
                </a:solidFill>
                <a:latin typeface="Garamond" panose="02020404030301010803" pitchFamily="18" charset="0"/>
                <a:cs typeface="Arial" panose="020B0604020202020204" pitchFamily="34" charset="0"/>
              </a:rPr>
              <a:t> </a:t>
            </a:r>
            <a:endParaRPr lang="en-US" sz="3200" b="1" dirty="0">
              <a:solidFill>
                <a:schemeClr val="accent2"/>
              </a:solidFill>
              <a:latin typeface="Garamond" panose="02020404030301010803" pitchFamily="18" charset="0"/>
              <a:cs typeface="Arial" panose="020B0604020202020204" pitchFamily="34" charset="0"/>
            </a:endParaRPr>
          </a:p>
        </p:txBody>
      </p:sp>
      <p:sp>
        <p:nvSpPr>
          <p:cNvPr id="3" name="TextBox 2">
            <a:extLst>
              <a:ext uri="{FF2B5EF4-FFF2-40B4-BE49-F238E27FC236}">
                <a16:creationId xmlns="" xmlns:a16="http://schemas.microsoft.com/office/drawing/2014/main"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a:t>
            </a:r>
            <a:r>
              <a:rPr lang="en-IN" sz="2800" dirty="0" smtClean="0">
                <a:latin typeface="Arial" panose="020B0604020202020204" pitchFamily="34" charset="0"/>
                <a:cs typeface="Arial" panose="020B0604020202020204" pitchFamily="34" charset="0"/>
              </a:rPr>
              <a:t>variable</a:t>
            </a:r>
            <a:r>
              <a:rPr lang="en-IN" sz="2800" dirty="0">
                <a:latin typeface="Arial" panose="020B0604020202020204" pitchFamily="34" charset="0"/>
                <a:cs typeface="Arial" panose="020B0604020202020204" pitchFamily="34" charset="0"/>
              </a:rPr>
              <a:t>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34693879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409564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6814141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5678" y="2397947"/>
            <a:ext cx="5514651"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77729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Tree>
    <p:extLst>
      <p:ext uri="{BB962C8B-B14F-4D97-AF65-F5344CB8AC3E}">
        <p14:creationId xmlns:p14="http://schemas.microsoft.com/office/powerpoint/2010/main" val="32533276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89</a:t>
            </a:fld>
            <a:endParaRPr lang="en-US"/>
          </a:p>
        </p:txBody>
      </p:sp>
    </p:spTree>
    <p:extLst>
      <p:ext uri="{BB962C8B-B14F-4D97-AF65-F5344CB8AC3E}">
        <p14:creationId xmlns:p14="http://schemas.microsoft.com/office/powerpoint/2010/main" val="2703419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sp>
        <p:nvSpPr>
          <p:cNvPr id="3" name="Rectangle 2"/>
          <p:cNvSpPr/>
          <p:nvPr/>
        </p:nvSpPr>
        <p:spPr>
          <a:xfrm>
            <a:off x="529839" y="1162228"/>
            <a:ext cx="8614161"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a:t>
            </a:r>
            <a:r>
              <a:rPr lang="en-US" sz="2800" dirty="0" smtClean="0">
                <a:latin typeface="Arial" panose="020B0604020202020204" pitchFamily="34" charset="0"/>
                <a:cs typeface="Arial" panose="020B0604020202020204" pitchFamily="34" charset="0"/>
              </a:rPr>
              <a:t>to </a:t>
            </a:r>
            <a:r>
              <a:rPr lang="en-US" sz="2800" dirty="0">
                <a:latin typeface="Arial" panose="020B0604020202020204" pitchFamily="34" charset="0"/>
                <a:cs typeface="Arial" panose="020B0604020202020204" pitchFamily="34" charset="0"/>
              </a:rPr>
              <a:t>predict the actual value of the prospective properties and decide </a:t>
            </a:r>
            <a:r>
              <a:rPr lang="en-US" sz="2800" dirty="0" smtClean="0">
                <a:latin typeface="Arial" panose="020B0604020202020204" pitchFamily="34" charset="0"/>
                <a:cs typeface="Arial" panose="020B0604020202020204" pitchFamily="34" charset="0"/>
              </a:rPr>
              <a:t>whether </a:t>
            </a:r>
            <a:r>
              <a:rPr lang="en-US" sz="2800" dirty="0">
                <a:latin typeface="Arial" panose="020B0604020202020204" pitchFamily="34" charset="0"/>
                <a:cs typeface="Arial" panose="020B0604020202020204" pitchFamily="34" charset="0"/>
              </a:rPr>
              <a:t>to invest in them or not.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3934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90</a:t>
            </a:fld>
            <a:endParaRPr lang="en-US"/>
          </a:p>
        </p:txBody>
      </p:sp>
    </p:spTree>
    <p:extLst>
      <p:ext uri="{BB962C8B-B14F-4D97-AF65-F5344CB8AC3E}">
        <p14:creationId xmlns:p14="http://schemas.microsoft.com/office/powerpoint/2010/main" val="22233693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smtClean="0">
                <a:latin typeface="Arial" panose="020B0604020202020204" pitchFamily="34" charset="0"/>
                <a:cs typeface="Arial" panose="020B0604020202020204" pitchFamily="34" charset="0"/>
              </a:rPr>
              <a:t>Winsorization</a:t>
            </a:r>
            <a:r>
              <a:rPr lang="en-IN" sz="2800" dirty="0" smtClean="0">
                <a:latin typeface="Arial" panose="020B0604020202020204" pitchFamily="34" charset="0"/>
                <a:cs typeface="Arial" panose="020B0604020202020204" pitchFamily="34" charset="0"/>
              </a:rPr>
              <a:t> Technique</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91</a:t>
            </a:fld>
            <a:endParaRPr lang="en-US"/>
          </a:p>
        </p:txBody>
      </p:sp>
    </p:spTree>
    <p:extLst>
      <p:ext uri="{BB962C8B-B14F-4D97-AF65-F5344CB8AC3E}">
        <p14:creationId xmlns:p14="http://schemas.microsoft.com/office/powerpoint/2010/main" val="2079526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a:t>
            </a:r>
            <a:r>
              <a:rPr lang="en-IN" sz="2800" dirty="0" smtClean="0">
                <a:latin typeface="Arial" panose="020B0604020202020204" pitchFamily="34" charset="0"/>
                <a:cs typeface="Arial" panose="020B0604020202020204" pitchFamily="34" charset="0"/>
              </a:rPr>
              <a:t>prediction </a:t>
            </a:r>
            <a:r>
              <a:rPr lang="en-IN" sz="2800" dirty="0">
                <a:latin typeface="Arial" panose="020B0604020202020204" pitchFamily="34" charset="0"/>
                <a:cs typeface="Arial" panose="020B0604020202020204" pitchFamily="34" charset="0"/>
              </a:rPr>
              <a:t>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r>
              <a:rPr lang="en-IN" sz="2800" dirty="0" smtClean="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As with any project there is room for improvement here. The very nature of this project allows for multiple algorithms to be integrated together as modules and their </a:t>
            </a:r>
            <a:r>
              <a:rPr lang="en-IN" sz="2800" dirty="0" smtClean="0">
                <a:latin typeface="Arial" panose="020B0604020202020204" pitchFamily="34" charset="0"/>
                <a:cs typeface="Arial" panose="020B0604020202020204" pitchFamily="34" charset="0"/>
              </a:rPr>
              <a:t>results can </a:t>
            </a:r>
            <a:r>
              <a:rPr lang="en-IN" sz="2800" dirty="0">
                <a:latin typeface="Arial" panose="020B0604020202020204" pitchFamily="34" charset="0"/>
                <a:cs typeface="Arial" panose="020B0604020202020204" pitchFamily="34" charset="0"/>
              </a:rPr>
              <a:t>be combined to increase the accuracy of the final result. </a:t>
            </a:r>
            <a:endParaRPr lang="en-IN" sz="28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model can further be improved with the </a:t>
            </a:r>
            <a:r>
              <a:rPr lang="en-IN" sz="2800" dirty="0" smtClean="0">
                <a:latin typeface="Arial" panose="020B0604020202020204" pitchFamily="34" charset="0"/>
                <a:cs typeface="Arial" panose="020B0604020202020204" pitchFamily="34" charset="0"/>
              </a:rPr>
              <a:t>addition of more </a:t>
            </a:r>
            <a:r>
              <a:rPr lang="en-IN" sz="2800" dirty="0">
                <a:latin typeface="Arial" panose="020B0604020202020204" pitchFamily="34" charset="0"/>
                <a:cs typeface="Arial" panose="020B0604020202020204" pitchFamily="34" charset="0"/>
              </a:rPr>
              <a:t>algorithms into it. </a:t>
            </a:r>
            <a:endParaRPr lang="en-IN" sz="2800" dirty="0" smtClean="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92</a:t>
            </a:fld>
            <a:endParaRPr lang="en-US"/>
          </a:p>
        </p:txBody>
      </p:sp>
    </p:spTree>
    <p:extLst>
      <p:ext uri="{BB962C8B-B14F-4D97-AF65-F5344CB8AC3E}">
        <p14:creationId xmlns:p14="http://schemas.microsoft.com/office/powerpoint/2010/main" val="9230702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endParaRPr lang="en-IN"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93</a:t>
            </a:fld>
            <a:endParaRPr lang="en-US"/>
          </a:p>
        </p:txBody>
      </p:sp>
    </p:spTree>
    <p:extLst>
      <p:ext uri="{BB962C8B-B14F-4D97-AF65-F5344CB8AC3E}">
        <p14:creationId xmlns:p14="http://schemas.microsoft.com/office/powerpoint/2010/main" val="29453362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CONCLUSION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95300" y="177078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94</a:t>
            </a:fld>
            <a:endParaRPr lang="en-US"/>
          </a:p>
        </p:txBody>
      </p:sp>
    </p:spTree>
    <p:extLst>
      <p:ext uri="{BB962C8B-B14F-4D97-AF65-F5344CB8AC3E}">
        <p14:creationId xmlns:p14="http://schemas.microsoft.com/office/powerpoint/2010/main" val="3952717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95</a:t>
            </a:fld>
            <a:endParaRPr lang="en-US"/>
          </a:p>
        </p:txBody>
      </p:sp>
      <p:pic>
        <p:nvPicPr>
          <p:cNvPr id="3" name="Picture 2"/>
          <p:cNvPicPr>
            <a:picLocks noChangeAspect="1"/>
          </p:cNvPicPr>
          <p:nvPr/>
        </p:nvPicPr>
        <p:blipFill>
          <a:blip r:embed="rId2"/>
          <a:stretch>
            <a:fillRect/>
          </a:stretch>
        </p:blipFill>
        <p:spPr>
          <a:xfrm>
            <a:off x="2627387" y="1639768"/>
            <a:ext cx="3638550" cy="2638425"/>
          </a:xfrm>
          <a:prstGeom prst="rect">
            <a:avLst/>
          </a:prstGeom>
        </p:spPr>
      </p:pic>
    </p:spTree>
    <p:extLst>
      <p:ext uri="{BB962C8B-B14F-4D97-AF65-F5344CB8AC3E}">
        <p14:creationId xmlns:p14="http://schemas.microsoft.com/office/powerpoint/2010/main" val="16049943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217</TotalTime>
  <Words>1816</Words>
  <Application>Microsoft Office PowerPoint</Application>
  <PresentationFormat>Widescreen</PresentationFormat>
  <Paragraphs>312</Paragraphs>
  <Slides>95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Garamond</vt:lpstr>
      <vt:lpstr>Trebuchet MS</vt:lpstr>
      <vt:lpstr>Wingdings</vt:lpstr>
      <vt:lpstr>Wingdings 3</vt:lpstr>
      <vt:lpstr>Facet</vt:lpstr>
      <vt:lpstr>HOUSING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akash shukla</cp:lastModifiedBy>
  <cp:revision>1316</cp:revision>
  <dcterms:created xsi:type="dcterms:W3CDTF">2020-12-29T14:55:28Z</dcterms:created>
  <dcterms:modified xsi:type="dcterms:W3CDTF">2021-06-04T19:48:58Z</dcterms:modified>
</cp:coreProperties>
</file>